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/>
          <p:nvPr>
            <p:ph type="body" sz="quarter" idx="21"/>
          </p:nvPr>
        </p:nvSpPr>
        <p:spPr>
          <a:xfrm>
            <a:off x="1270000" y="4267200"/>
            <a:ext cx="104648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4" name="–Johnny Appleseed"/>
          <p:cNvSpPr txBox="1"/>
          <p:nvPr>
            <p:ph type="body" sz="quarter" idx="22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-355600" y="0"/>
            <a:ext cx="14782326" cy="10375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6311798" y="9327743"/>
            <a:ext cx="368504" cy="4258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51573F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21"/>
          </p:nvPr>
        </p:nvSpPr>
        <p:spPr>
          <a:xfrm>
            <a:off x="1574800" y="114300"/>
            <a:ext cx="9855200" cy="650260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3759200" y="825500"/>
            <a:ext cx="11548692" cy="762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5283200" y="2819400"/>
            <a:ext cx="8565280" cy="5651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STZhongsong"/>
                <a:ea typeface="STZhongsong"/>
                <a:cs typeface="STZhongsong"/>
                <a:sym typeface="STZhongsong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7391400" y="762000"/>
            <a:ext cx="4660900" cy="30753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half" idx="22"/>
          </p:nvPr>
        </p:nvSpPr>
        <p:spPr>
          <a:xfrm>
            <a:off x="6901631" y="3197028"/>
            <a:ext cx="5380144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2291141" y="-26019"/>
            <a:ext cx="12309676" cy="92337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1pPr>
      <a:lvl2pPr marL="9398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2pPr>
      <a:lvl3pPr marL="14097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3pPr>
      <a:lvl4pPr marL="18796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4pPr>
      <a:lvl5pPr marL="23495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5pPr>
      <a:lvl6pPr marL="28194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6pPr>
      <a:lvl7pPr marL="32893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7pPr>
      <a:lvl8pPr marL="37592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8pPr>
      <a:lvl9pPr marL="4229100" marR="0" indent="-4699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solidFill>
            <a:srgbClr val="3E231A"/>
          </a:solidFill>
          <a:uFillTx/>
          <a:latin typeface="华文楷体"/>
          <a:ea typeface="华文楷体"/>
          <a:cs typeface="华文楷体"/>
          <a:sym typeface="华文楷体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科学通史第2讲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496570">
              <a:defRPr sz="6120"/>
            </a:pPr>
            <a:r>
              <a:t>科学通史第2讲</a:t>
            </a:r>
          </a:p>
          <a:p>
            <a:pPr algn="l" defTabSz="496570">
              <a:defRPr sz="6120"/>
            </a:pPr>
          </a:p>
          <a:p>
            <a:pPr defTabSz="496570">
              <a:defRPr sz="7650"/>
            </a:pPr>
            <a:r>
              <a:t>希腊自然哲学</a:t>
            </a:r>
          </a:p>
        </p:txBody>
      </p:sp>
      <p:sp>
        <p:nvSpPr>
          <p:cNvPr id="127" name="吴国盛…"/>
          <p:cNvSpPr txBox="1"/>
          <p:nvPr>
            <p:ph type="subTitle" sz="quarter" idx="1"/>
          </p:nvPr>
        </p:nvSpPr>
        <p:spPr>
          <a:xfrm>
            <a:off x="1270000" y="5551289"/>
            <a:ext cx="10464800" cy="1910309"/>
          </a:xfrm>
          <a:prstGeom prst="rect">
            <a:avLst/>
          </a:prstGeom>
        </p:spPr>
        <p:txBody>
          <a:bodyPr/>
          <a:lstStyle/>
          <a:p>
            <a:pPr/>
            <a:r>
              <a:t>吴国盛</a:t>
            </a:r>
          </a:p>
          <a:p>
            <a:pPr/>
            <a:r>
              <a:t>清华大学科学史系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泰勒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泰勒斯</a:t>
            </a:r>
          </a:p>
        </p:txBody>
      </p:sp>
      <p:sp>
        <p:nvSpPr>
          <p:cNvPr id="149" name="预报过一次日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预报过一次日食</a:t>
            </a:r>
          </a:p>
          <a:p>
            <a:pPr>
              <a:buBlip>
                <a:blip r:embed="rId2"/>
              </a:buBlip>
            </a:pPr>
            <a:r>
              <a:t>成功的商人：亚里士多德《政治学》中记载有预测明年橄榄大丰收而致富的故事</a:t>
            </a:r>
          </a:p>
          <a:p>
            <a:pPr>
              <a:buBlip>
                <a:blip r:embed="rId2"/>
              </a:buBlip>
            </a:pPr>
            <a:r>
              <a:t>精明的政治家</a:t>
            </a:r>
          </a:p>
          <a:p>
            <a:pPr>
              <a:buBlip>
                <a:blip r:embed="rId2"/>
              </a:buBlip>
            </a:pPr>
            <a:r>
              <a:t>几何学家：把埃及的</a:t>
            </a:r>
            <a:r>
              <a:rPr>
                <a:solidFill>
                  <a:srgbClr val="FF2600"/>
                </a:solidFill>
              </a:rPr>
              <a:t>经验测地术</a:t>
            </a:r>
            <a:r>
              <a:t>，改造成</a:t>
            </a:r>
            <a:r>
              <a:rPr>
                <a:solidFill>
                  <a:srgbClr val="FF2600"/>
                </a:solidFill>
              </a:rPr>
              <a:t>演绎几何学</a:t>
            </a:r>
            <a:endParaRPr>
              <a:solidFill>
                <a:srgbClr val="FF2600"/>
              </a:solidFill>
            </a:endParaRPr>
          </a:p>
          <a:p>
            <a:pPr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第一个哲学家：万物源于水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1920px-Thales'_Theorem_Simple.svg.png" descr="1920px-Thales'_Theorem_Simple.svg.png"/>
          <p:cNvPicPr>
            <a:picLocks noChangeAspect="0"/>
          </p:cNvPicPr>
          <p:nvPr>
            <p:ph type="pic" idx="2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38012" y="701852"/>
            <a:ext cx="6234211" cy="8102791"/>
          </a:xfrm>
          <a:prstGeom prst="rect">
            <a:avLst/>
          </a:prstGeom>
        </p:spPr>
      </p:pic>
      <p:pic>
        <p:nvPicPr>
          <p:cNvPr id="152" name="timg.jpg" descr="tim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2824" y="4538478"/>
            <a:ext cx="6920517" cy="456754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文本"/>
          <p:cNvSpPr txBox="1"/>
          <p:nvPr/>
        </p:nvSpPr>
        <p:spPr>
          <a:xfrm>
            <a:off x="5923340" y="3848218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图像" descr="图像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4649" y="-14163"/>
            <a:ext cx="6314211" cy="9363624"/>
          </a:xfrm>
          <a:prstGeom prst="rect">
            <a:avLst/>
          </a:prstGeom>
        </p:spPr>
      </p:pic>
      <p:sp>
        <p:nvSpPr>
          <p:cNvPr id="156" name="阿那克西曼德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阿那克西曼德</a:t>
            </a:r>
          </a:p>
          <a:p>
            <a:pPr>
              <a:defRPr sz="4900"/>
            </a:pPr>
            <a:r>
              <a:t>Anaximander</a:t>
            </a:r>
          </a:p>
        </p:txBody>
      </p:sp>
      <p:sp>
        <p:nvSpPr>
          <p:cNvPr id="157" name="公元3世纪的罗马马赛克画，他手持一个日晷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公元3世纪的罗马马赛克画，他手持一个日晷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天文学家阿那克西曼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天文学家阿那克西曼德</a:t>
            </a:r>
          </a:p>
        </p:txBody>
      </p:sp>
      <p:sp>
        <p:nvSpPr>
          <p:cNvPr id="160" name="引进（从巴比伦）并改进日晷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引进（从巴比伦）并改进日晷</a:t>
            </a:r>
          </a:p>
          <a:p>
            <a:pPr lvl="1">
              <a:buBlip>
                <a:blip r:embed="rId2"/>
              </a:buBlip>
            </a:pPr>
            <a:r>
              <a:t>一日定为12时</a:t>
            </a:r>
          </a:p>
          <a:p>
            <a:pPr lvl="1">
              <a:buBlip>
                <a:blip r:embed="rId2"/>
              </a:buBlip>
            </a:pPr>
            <a:r>
              <a:t>测定至点和分点</a:t>
            </a:r>
          </a:p>
          <a:p>
            <a:pPr>
              <a:buBlip>
                <a:blip r:embed="rId2"/>
              </a:buBlip>
            </a:pPr>
            <a:r>
              <a:t>制造计时器（水钟）</a:t>
            </a:r>
          </a:p>
          <a:p>
            <a:pPr>
              <a:buBlip>
                <a:blip r:embed="rId2"/>
              </a:buBlip>
            </a:pPr>
            <a:r>
              <a:t>绘制第一张世界地图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宇宙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宇宙论</a:t>
            </a:r>
          </a:p>
        </p:txBody>
      </p:sp>
      <p:sp>
        <p:nvSpPr>
          <p:cNvPr id="163" name="大地如鼓，空悬宇宙中央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618" indent="-380618" defTabSz="473201">
              <a:spcBef>
                <a:spcPts val="2400"/>
              </a:spcBef>
              <a:buBlip>
                <a:blip r:embed="rId2"/>
              </a:buBlip>
              <a:defRPr sz="3078"/>
            </a:pPr>
            <a:r>
              <a:t>大地如鼓，</a:t>
            </a:r>
            <a:r>
              <a:rPr>
                <a:solidFill>
                  <a:srgbClr val="FF2600"/>
                </a:solidFill>
              </a:rPr>
              <a:t>空悬宇宙中央</a:t>
            </a:r>
          </a:p>
          <a:p>
            <a:pPr lvl="1" marL="761237" indent="-380618" defTabSz="473201">
              <a:spcBef>
                <a:spcPts val="2400"/>
              </a:spcBef>
              <a:buBlip>
                <a:blip r:embed="rId2"/>
              </a:buBlip>
              <a:defRPr sz="3078"/>
            </a:pPr>
            <a:r>
              <a:t>打破了一切人类“</a:t>
            </a:r>
            <a:r>
              <a:rPr>
                <a:solidFill>
                  <a:srgbClr val="FF2600"/>
                </a:solidFill>
              </a:rPr>
              <a:t>天上地下</a:t>
            </a:r>
            <a:r>
              <a:t>”的观念</a:t>
            </a:r>
          </a:p>
          <a:p>
            <a:pPr lvl="1" marL="761237" indent="-380618" defTabSz="473201">
              <a:spcBef>
                <a:spcPts val="2400"/>
              </a:spcBef>
              <a:buBlip>
                <a:blip r:embed="rId2"/>
              </a:buBlip>
              <a:defRPr sz="3078"/>
            </a:pPr>
            <a:r>
              <a:t>亚里士多德说阿那克西曼德认为，大地居中，是它静止的原因——充足理由律</a:t>
            </a:r>
          </a:p>
          <a:p>
            <a:pPr lvl="1" marL="761237" indent="-380618" defTabSz="473201">
              <a:spcBef>
                <a:spcPts val="2400"/>
              </a:spcBef>
              <a:buBlip>
                <a:blip r:embed="rId2"/>
              </a:buBlip>
              <a:defRPr sz="3078"/>
            </a:pPr>
            <a:r>
              <a:t>它是一个圆柱体而不是球，人生活在其中一个鼓面上（波普尔认为他留下了绝对方向的一个尾巴）</a:t>
            </a:r>
          </a:p>
          <a:p>
            <a:pPr marL="380618" indent="-380618" defTabSz="473201">
              <a:spcBef>
                <a:spcPts val="2400"/>
              </a:spcBef>
              <a:buBlip>
                <a:blip r:embed="rId2"/>
              </a:buBlip>
              <a:defRPr sz="3078"/>
            </a:pPr>
            <a:r>
              <a:t>日月星辰是包裹着大地的气圈之外的火圈透过气孔所呈现的样子，它们绕大地作圆周运动</a:t>
            </a:r>
          </a:p>
          <a:p>
            <a:pPr lvl="1" marL="761237" indent="-380618" defTabSz="473201">
              <a:spcBef>
                <a:spcPts val="2400"/>
              </a:spcBef>
              <a:buBlip>
                <a:blip r:embed="rId2"/>
              </a:buBlip>
              <a:defRPr sz="3078"/>
            </a:pPr>
            <a:r>
              <a:t>星辰最近；月亮次之；太阳最远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像" descr="图像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345741" y="3987918"/>
            <a:ext cx="5661910" cy="5903768"/>
          </a:xfrm>
          <a:prstGeom prst="rect">
            <a:avLst/>
          </a:prstGeom>
        </p:spPr>
      </p:pic>
      <p:pic>
        <p:nvPicPr>
          <p:cNvPr id="166" name="图像" descr="图像"/>
          <p:cNvPicPr>
            <a:picLocks noChangeAspect="0"/>
          </p:cNvPicPr>
          <p:nvPr>
            <p:ph type="pic" idx="2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-30863" y="-43027"/>
            <a:ext cx="7498882" cy="9753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理性思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理性思维</a:t>
            </a:r>
          </a:p>
        </p:txBody>
      </p:sp>
      <p:sp>
        <p:nvSpPr>
          <p:cNvPr id="169" name="由“天上地下”到“天包地中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5802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由“天上地下”到“天包地中”</a:t>
            </a:r>
          </a:p>
          <a:p>
            <a:pPr marL="455802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如何解释日出日落、星辰周而复始？</a:t>
            </a:r>
          </a:p>
          <a:p>
            <a:pPr lvl="1" marL="911605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埃及：天神Nut使日月星辰每日再生</a:t>
            </a:r>
          </a:p>
          <a:p>
            <a:pPr lvl="1" marL="911605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希腊：它们消失了但依旧存在，以另一种方式</a:t>
            </a:r>
          </a:p>
          <a:p>
            <a:pPr marL="455802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如何解释地球可以悬浮而不下落？</a:t>
            </a:r>
          </a:p>
          <a:p>
            <a:pPr lvl="1" marL="911605" indent="-455802" defTabSz="566674">
              <a:spcBef>
                <a:spcPts val="2900"/>
              </a:spcBef>
              <a:buBlip>
                <a:blip r:embed="rId2"/>
              </a:buBlip>
              <a:defRPr sz="3686"/>
            </a:pPr>
            <a:r>
              <a:t>如果</a:t>
            </a:r>
            <a:r>
              <a:rPr>
                <a:solidFill>
                  <a:srgbClr val="FF2600"/>
                </a:solidFill>
              </a:rPr>
              <a:t>天空是球状</a:t>
            </a:r>
            <a:r>
              <a:t>的，处在中心的大地无处可落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Anaximenes_of_Miletus_Painting.jpg" descr="Anaximenes_of_Miletus_Painting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4649" y="1357283"/>
            <a:ext cx="4787901" cy="7086601"/>
          </a:xfrm>
          <a:prstGeom prst="rect">
            <a:avLst/>
          </a:prstGeom>
        </p:spPr>
      </p:pic>
      <p:sp>
        <p:nvSpPr>
          <p:cNvPr id="172" name="阿那克西米尼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阿那克西米尼</a:t>
            </a:r>
          </a:p>
          <a:p>
            <a:pPr/>
            <a:r>
              <a:t>Anaximenes</a:t>
            </a:r>
          </a:p>
        </p:txBody>
      </p:sp>
      <p:sp>
        <p:nvSpPr>
          <p:cNvPr id="173" name="鼎盛年在公元前545年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鼎盛年在公元前545年</a:t>
            </a:r>
          </a:p>
          <a:p>
            <a:pPr/>
            <a:r>
              <a:t>波斯攻陷萨迪斯</a:t>
            </a:r>
          </a:p>
          <a:p>
            <a:pPr/>
            <a:r>
              <a:t>阿那克西曼德的学生</a:t>
            </a:r>
          </a:p>
          <a:p>
            <a:pPr/>
            <a:r>
              <a:t>与毕达哥拉斯有书信来往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万物源于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万物源于气</a:t>
            </a:r>
          </a:p>
        </p:txBody>
      </p:sp>
      <p:sp>
        <p:nvSpPr>
          <p:cNvPr id="176" name="从水、apeiron到气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从水、apeiron到气</a:t>
            </a:r>
          </a:p>
          <a:p>
            <a:pPr lvl="1">
              <a:buBlip>
                <a:blip r:embed="rId2"/>
              </a:buBlip>
            </a:pPr>
            <a:r>
              <a:t>气看不见，但它的</a:t>
            </a:r>
            <a:r>
              <a:rPr>
                <a:solidFill>
                  <a:srgbClr val="FF2600"/>
                </a:solidFill>
              </a:rPr>
              <a:t>运动</a:t>
            </a:r>
            <a:r>
              <a:t>可以感觉到</a:t>
            </a:r>
          </a:p>
          <a:p>
            <a:pPr lvl="1">
              <a:buBlip>
                <a:blip r:embed="rId2"/>
              </a:buBlip>
            </a:pPr>
            <a:r>
              <a:t>气就是apeiron（无限定）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气还原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气还原论</a:t>
            </a:r>
          </a:p>
        </p:txBody>
      </p:sp>
      <p:sp>
        <p:nvSpPr>
          <p:cNvPr id="179" name="稀释和凝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7726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稀释和凝聚</a:t>
            </a:r>
          </a:p>
          <a:p>
            <a:pPr lvl="1" marL="695452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它通过稀释和凝聚而成为不同的实体。当它稀薄的时候，成为火；当它浓密的时候，成为风，成为云，更浓密时成为水、土和石头。</a:t>
            </a:r>
          </a:p>
          <a:p>
            <a:pPr lvl="1" marL="695452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使物质集合和凝聚的是冷，使它稀释和松驰的是热。——阿那克西米尼残篇第一</a:t>
            </a:r>
          </a:p>
          <a:p>
            <a:pPr lvl="1" marL="695452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万物由本原产生又复归本原的具体模型，气是变化背后不变化的本原</a:t>
            </a:r>
          </a:p>
          <a:p>
            <a:pPr marL="347726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质还原为量</a:t>
            </a:r>
          </a:p>
          <a:p>
            <a:pPr marL="347726" indent="-347726" defTabSz="432308">
              <a:spcBef>
                <a:spcPts val="2200"/>
              </a:spcBef>
              <a:buBlip>
                <a:blip r:embed="rId2"/>
              </a:buBlip>
              <a:defRPr sz="2812"/>
            </a:pPr>
            <a:r>
              <a:t>神是由气产生的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扩展阅读材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扩展阅读材料</a:t>
            </a:r>
          </a:p>
        </p:txBody>
      </p:sp>
      <p:sp>
        <p:nvSpPr>
          <p:cNvPr id="130" name="吴国盛“自然的发现”，《北京大学学报》2008年第2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23900" indent="-723900">
              <a:buSzPct val="100000"/>
              <a:buAutoNum type="arabicPeriod" startAt="1"/>
            </a:pPr>
            <a:r>
              <a:t>吴国盛“自然的发现”，《北京大学学报》2008年第2期</a:t>
            </a:r>
          </a:p>
          <a:p>
            <a:pPr marL="723900" indent="-723900">
              <a:buSzPct val="100000"/>
              <a:buAutoNum type="arabicPeriod" startAt="1"/>
            </a:pPr>
            <a:r>
              <a:t>林德伯格《西方科学的起源》（张卜天译，商务印书馆2019年出版）第2、3、4章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气的实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气的实验</a:t>
            </a:r>
          </a:p>
        </p:txBody>
      </p:sp>
      <p:sp>
        <p:nvSpPr>
          <p:cNvPr id="182" name="从人的嘴里既可以吐出热，也可以吐出冷。如果 呼吸时压紧嘴唇，吐出的气就是冷的；放松嘴唇张开呼出的气就是热的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从人的嘴里既可以吐出热，也可以吐出冷。如果 呼吸时压紧嘴唇，吐出的气就是冷的；放松嘴唇张开呼出的气就是热的。</a:t>
            </a:r>
          </a:p>
          <a:p>
            <a:pPr>
              <a:buBlip>
                <a:blip r:embed="rId2"/>
              </a:buBlip>
            </a:pPr>
            <a:r>
              <a:t>可控实验先驱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运动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运动问题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自然（本性）的逻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自然（本性）的逻辑</a:t>
            </a:r>
          </a:p>
        </p:txBody>
      </p:sp>
      <p:sp>
        <p:nvSpPr>
          <p:cNvPr id="187" name="本性的逻辑：不变、永恒、持久、同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本性的逻辑：不变、永恒、持久、同一</a:t>
            </a:r>
          </a:p>
          <a:p>
            <a:pPr>
              <a:buBlip>
                <a:blip r:embed="rId2"/>
              </a:buBlip>
            </a:pPr>
            <a:r>
              <a:t>形式逻辑第一定律：同一律</a:t>
            </a:r>
          </a:p>
          <a:p>
            <a:pPr>
              <a:buBlip>
                <a:blip r:embed="rId2"/>
              </a:buBlip>
            </a:pPr>
            <a:r>
              <a:t>巴门尼德（Parmenides of Elea, 生于约公元前515）：存在者存在、不存在者不存在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运动成为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运动成为问题</a:t>
            </a:r>
          </a:p>
        </p:txBody>
      </p:sp>
      <p:sp>
        <p:nvSpPr>
          <p:cNvPr id="190" name="无不能生有，有不能生无。运动变化是一种错觉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3500"/>
            </a:pPr>
            <a:r>
              <a:t>无不能生有，有不能生无。运动变化是一种错觉。</a:t>
            </a:r>
          </a:p>
          <a:p>
            <a:pPr>
              <a:buBlip>
                <a:blip r:embed="rId2"/>
              </a:buBlip>
              <a:defRPr sz="3500"/>
            </a:pPr>
            <a:r>
              <a:t>芝诺（Zeno of Elea, c. 495BC-c.430BC）</a:t>
            </a:r>
          </a:p>
          <a:p>
            <a:pPr lvl="1">
              <a:buBlip>
                <a:blip r:embed="rId2"/>
              </a:buBlip>
              <a:defRPr sz="3500"/>
            </a:pPr>
            <a:r>
              <a:t>运动不合理、不真实</a:t>
            </a:r>
          </a:p>
          <a:p>
            <a:pPr lvl="1">
              <a:buBlip>
                <a:blip r:embed="rId2"/>
              </a:buBlip>
              <a:defRPr sz="3500"/>
            </a:pPr>
            <a:r>
              <a:t>二分法、阿基里斯追龟、飞矢不动、运动场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Zeno_Dichotomy_Paradox_alt.png" descr="Zeno_Dichotomy_Paradox_alt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780419"/>
            <a:ext cx="13004800" cy="61927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Zeno_Achilles_Paradox.png" descr="Zeno_Achilles_Paradox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25600" y="0"/>
            <a:ext cx="9753601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Zeno_Arrow_Paradox.png" descr="Zeno_Arrow_Parad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5100" y="1733550"/>
            <a:ext cx="13335000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Zeno_Moving_Rows_Paradox.png" descr="Zeno_Moving_Rows_Parad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335000" cy="1016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中国：运动不是“问题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中国：运动不是“问题”</a:t>
            </a:r>
          </a:p>
        </p:txBody>
      </p:sp>
      <p:sp>
        <p:nvSpPr>
          <p:cNvPr id="201" name="《易经》：变化之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《易经》：变化之书</a:t>
            </a:r>
          </a:p>
          <a:p>
            <a:pPr lvl="1">
              <a:buBlip>
                <a:blip r:embed="rId2"/>
              </a:buBlip>
            </a:pPr>
            <a:r>
              <a:t>变通：不拘一格、因地制宜</a:t>
            </a:r>
          </a:p>
          <a:p>
            <a:pPr lvl="1">
              <a:buBlip>
                <a:blip r:embed="rId2"/>
              </a:buBlip>
            </a:pPr>
            <a:r>
              <a:t>应时：随机应变、与时俱进</a:t>
            </a:r>
          </a:p>
          <a:p>
            <a:pPr lvl="1">
              <a:buBlip>
                <a:blip r:embed="rId2"/>
              </a:buBlip>
            </a:pPr>
            <a:r>
              <a:t>平衡：不偏不倚、恰到好处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运动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运动问题</a:t>
            </a:r>
          </a:p>
        </p:txBody>
      </p:sp>
      <p:sp>
        <p:nvSpPr>
          <p:cNvPr id="204" name="三种处理方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三种处理方式</a:t>
            </a:r>
          </a:p>
          <a:p>
            <a:pPr lvl="1">
              <a:buBlip>
                <a:blip r:embed="rId2"/>
              </a:buBlip>
            </a:pPr>
            <a:r>
              <a:rPr>
                <a:solidFill>
                  <a:srgbClr val="FF2600"/>
                </a:solidFill>
              </a:rPr>
              <a:t>否定</a:t>
            </a:r>
            <a:r>
              <a:t>运动：爱利亚学派、柏拉图</a:t>
            </a:r>
          </a:p>
          <a:p>
            <a:pPr lvl="1">
              <a:buBlip>
                <a:blip r:embed="rId2"/>
              </a:buBlip>
            </a:pPr>
            <a:r>
              <a:t>将运动</a:t>
            </a:r>
            <a:r>
              <a:rPr>
                <a:solidFill>
                  <a:srgbClr val="FF2600"/>
                </a:solidFill>
              </a:rPr>
              <a:t>还原</a:t>
            </a:r>
            <a:r>
              <a:t>为静止：前苏格拉底自然哲学家</a:t>
            </a:r>
          </a:p>
          <a:p>
            <a:pPr lvl="1">
              <a:buBlip>
                <a:blip r:embed="rId2"/>
              </a:buBlip>
            </a:pPr>
            <a:r>
              <a:t>将运动理解成本性的实现</a:t>
            </a:r>
            <a:r>
              <a:rPr>
                <a:solidFill>
                  <a:srgbClr val="FF2600"/>
                </a:solidFill>
              </a:rPr>
              <a:t>过程</a:t>
            </a:r>
            <a:r>
              <a:t>：亚里士多德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要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要目</a:t>
            </a:r>
          </a:p>
        </p:txBody>
      </p:sp>
      <p:sp>
        <p:nvSpPr>
          <p:cNvPr id="133" name="米利都学派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米利都学派</a:t>
            </a:r>
          </a:p>
          <a:p>
            <a:pPr>
              <a:buBlip>
                <a:blip r:embed="rId2"/>
              </a:buBlip>
            </a:pPr>
            <a:r>
              <a:t>变化成为问题</a:t>
            </a:r>
          </a:p>
          <a:p>
            <a:pPr>
              <a:buBlip>
                <a:blip r:embed="rId2"/>
              </a:buBlip>
            </a:pPr>
            <a:r>
              <a:t>柏拉图的创世神话《蒂迈欧篇》</a:t>
            </a:r>
          </a:p>
          <a:p>
            <a:pPr>
              <a:buBlip>
                <a:blip r:embed="rId2"/>
              </a:buBlip>
            </a:pPr>
            <a:r>
              <a:t>亚里士多德的物理学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始基还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始基还原</a:t>
            </a:r>
          </a:p>
        </p:txBody>
      </p:sp>
      <p:sp>
        <p:nvSpPr>
          <p:cNvPr id="207" name="米利都学派（Miletus school，前7-6世纪）：追究本原（arche, principle, beginning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米利都学派（Miletus school，前7-6世纪）：追究本原（arche, principle, beginning）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恩培多克勒（Empedocles, c.494BC-c.434BC）：四根(roots)（土、水、气、火）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阿那克萨哥拉（Anaxagoras, c.510BC-c.428BC）：无限种子（spermata, seeds）</a:t>
            </a:r>
          </a:p>
          <a:p>
            <a:pPr marL="465201" indent="-465201" defTabSz="578358">
              <a:spcBef>
                <a:spcPts val="2900"/>
              </a:spcBef>
              <a:buBlip>
                <a:blip r:embed="rId2"/>
              </a:buBlip>
              <a:defRPr sz="3762"/>
            </a:pPr>
            <a:r>
              <a:t>德谟克利特（Democritus, c.460BC-c.370BC）：原子（atom）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柏拉图的创世神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柏拉图的创世神话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柏拉图.jpg" descr="柏拉图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9250" y="722283"/>
            <a:ext cx="5698824" cy="8445560"/>
          </a:xfrm>
          <a:prstGeom prst="rect">
            <a:avLst/>
          </a:prstGeom>
        </p:spPr>
      </p:pic>
      <p:sp>
        <p:nvSpPr>
          <p:cNvPr id="212" name="柏拉图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柏拉图</a:t>
            </a:r>
          </a:p>
          <a:p>
            <a:pPr/>
            <a:r>
              <a:t>Plato</a:t>
            </a:r>
          </a:p>
          <a:p>
            <a:pPr>
              <a:defRPr sz="5000"/>
            </a:pPr>
            <a:r>
              <a:t>前427-前348</a:t>
            </a:r>
          </a:p>
        </p:txBody>
      </p:sp>
      <p:sp>
        <p:nvSpPr>
          <p:cNvPr id="213" name="前387年，40岁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前387年，40岁</a:t>
            </a:r>
          </a:p>
          <a:p>
            <a:pPr/>
            <a:r>
              <a:t>创办学园(Academy)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07-plato's的副本.png" descr="07-plato's的副本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44545" y="0"/>
            <a:ext cx="10115711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04Plato_i_sin_akademi,_av_Carl_Johan_Wahlbom_(ur_Svenska_Familj-Journalen).png" descr="04Plato_i_sin_akademi,_av_Carl_Johan_Wahlbom_(ur_Svenska_Familj-Journalen)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9051" y="0"/>
            <a:ext cx="11766698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G_0416.JPG" descr="IMG_0416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6250" t="0" r="0" b="0"/>
          <a:stretch>
            <a:fillRect/>
          </a:stretch>
        </p:blipFill>
        <p:spPr>
          <a:xfrm>
            <a:off x="406400" y="541866"/>
            <a:ext cx="12192000" cy="86698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理念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理念论</a:t>
            </a:r>
          </a:p>
        </p:txBody>
      </p:sp>
      <p:sp>
        <p:nvSpPr>
          <p:cNvPr id="222" name="Idea, Eidos, Form, 理念，相，理型，形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Idea, Eidos, Form, 理念，相，理型，形式</a:t>
            </a:r>
          </a:p>
          <a:p>
            <a:pPr>
              <a:buBlip>
                <a:blip r:embed="rId2"/>
              </a:buBlip>
            </a:pPr>
            <a:r>
              <a:t>理念是超越的</a:t>
            </a:r>
          </a:p>
          <a:p>
            <a:pPr>
              <a:buBlip>
                <a:blip r:embed="rId2"/>
              </a:buBlip>
            </a:pPr>
            <a:r>
              <a:t>现实的可理解性来自于它对理念的模仿</a:t>
            </a:r>
          </a:p>
          <a:p>
            <a:pPr>
              <a:buBlip>
                <a:blip r:embed="rId2"/>
              </a:buBlip>
            </a:pPr>
            <a:r>
              <a:t>洞穴隐喻</a:t>
            </a:r>
          </a:p>
          <a:p>
            <a:pPr>
              <a:buBlip>
                <a:blip r:embed="rId2"/>
              </a:buBlip>
            </a:pPr>
            <a:r>
              <a:t>运动、变化、现象、多的存在论地位可疑</a:t>
            </a:r>
          </a:p>
          <a:p>
            <a:pPr lvl="1">
              <a:buBlip>
                <a:blip r:embed="rId2"/>
              </a:buBlip>
            </a:pPr>
            <a:r>
              <a:t>贬低物质、现象；推崇精神、本质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不懂几何学者不得入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不懂几何学者不得入内</a:t>
            </a:r>
          </a:p>
        </p:txBody>
      </p:sp>
      <p:sp>
        <p:nvSpPr>
          <p:cNvPr id="225" name="苏格拉底的理想：寻求确定性的知识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苏格拉底的理想：寻求确定性的知识</a:t>
            </a:r>
          </a:p>
          <a:p>
            <a:pPr>
              <a:buBlip>
                <a:blip r:embed="rId2"/>
              </a:buBlip>
            </a:pPr>
            <a:r>
              <a:t>数学是确定性知识的典型</a:t>
            </a:r>
          </a:p>
          <a:p>
            <a:pPr lvl="1">
              <a:buBlip>
                <a:blip r:embed="rId2"/>
              </a:buBlip>
            </a:pPr>
            <a:r>
              <a:t>理智直观：《美诺篇》中的奴隶示范</a:t>
            </a:r>
          </a:p>
          <a:p>
            <a:pPr lvl="1">
              <a:buBlip>
                <a:blip r:embed="rId2"/>
              </a:buBlip>
            </a:pPr>
            <a:r>
              <a:t>将定义概念化：《泰阿泰德篇》中关于定义</a:t>
            </a:r>
          </a:p>
          <a:p>
            <a:pPr>
              <a:buBlip>
                <a:blip r:embed="rId2"/>
              </a:buBlip>
            </a:pPr>
            <a:r>
              <a:t>数学家的缔造者</a:t>
            </a:r>
          </a:p>
          <a:p>
            <a:pPr lvl="1">
              <a:buBlip>
                <a:blip r:embed="rId2"/>
              </a:buBlip>
            </a:pPr>
            <a:r>
              <a:t>要求定义与公理更加严格、明确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不懂几何学者不得入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不懂几何学者不得入内</a:t>
            </a:r>
          </a:p>
        </p:txBody>
      </p:sp>
      <p:sp>
        <p:nvSpPr>
          <p:cNvPr id="228" name="学园数学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学园数学家</a:t>
            </a:r>
          </a:p>
          <a:p>
            <a:pPr lvl="1">
              <a:buBlip>
                <a:blip r:embed="rId2"/>
              </a:buBlip>
            </a:pPr>
            <a:r>
              <a:t>泰阿泰德（Theaetetus前415-369）：立体几何创始人，发现第五个正多面体（12面体）</a:t>
            </a:r>
          </a:p>
          <a:p>
            <a:pPr lvl="1">
              <a:buBlip>
                <a:blip r:embed="rId2"/>
              </a:buBlip>
            </a:pPr>
            <a:r>
              <a:t>欧多克斯（Eudoxus, 前408-355）：数理天文学创始人，比例论</a:t>
            </a:r>
          </a:p>
          <a:p>
            <a:pPr lvl="1">
              <a:buBlip>
                <a:blip r:embed="rId2"/>
              </a:buBlip>
            </a:pPr>
            <a:r>
              <a:t>欧几里得（约前300年）：著作《几何原本》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45" y="650109"/>
            <a:ext cx="11491310" cy="861848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有且只有五个正多面体"/>
          <p:cNvSpPr txBox="1"/>
          <p:nvPr/>
        </p:nvSpPr>
        <p:spPr>
          <a:xfrm>
            <a:off x="1407572" y="948639"/>
            <a:ext cx="46863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pPr/>
            <a:r>
              <a:t>有且只有五个正多面体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米利都学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米利都学派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03雅典学院.jpg" descr="03雅典学院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8333" t="0" r="8333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04Sanzio_01_Plato_Aristotle.jpg" descr="04Sanzio_01_Plato_Aristot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5263" y="0"/>
            <a:ext cx="745427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《蒂迈欧篇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《蒂迈欧篇》</a:t>
            </a:r>
          </a:p>
        </p:txBody>
      </p:sp>
      <p:sp>
        <p:nvSpPr>
          <p:cNvPr id="238" name="亚里士多德明确提出柏拉图是《蒂迈欧篇》的作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亚里士多德明确提出柏拉图是《蒂迈欧篇》的作者</a:t>
            </a:r>
          </a:p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《蒂迈欧篇》在基督教世界受到欢迎，一直流传到13世纪</a:t>
            </a:r>
          </a:p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创造者Demiurge</a:t>
            </a:r>
          </a:p>
          <a:p>
            <a:pPr lvl="1" marL="874013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善而没有嫉妒，希望万物皆善</a:t>
            </a:r>
          </a:p>
          <a:p>
            <a:pPr lvl="1" marL="874013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可见事物在先，秩序在后；将世界改造成cosmos</a:t>
            </a:r>
          </a:p>
          <a:p>
            <a:pPr lvl="1" marL="874013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将理性放入灵魂，将灵魂放入身体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世界躯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世界躯体</a:t>
            </a:r>
          </a:p>
        </p:txBody>
      </p:sp>
      <p:sp>
        <p:nvSpPr>
          <p:cNvPr id="241" name="可视可见，就需要火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可视可见，就需要火</a:t>
            </a:r>
          </a:p>
          <a:p>
            <a:pPr>
              <a:buBlip>
                <a:blip r:embed="rId2"/>
              </a:buBlip>
            </a:pPr>
            <a:r>
              <a:t>可触可摸，就需要土</a:t>
            </a:r>
          </a:p>
          <a:p>
            <a:pPr>
              <a:buBlip>
                <a:blip r:embed="rId2"/>
              </a:buBlip>
            </a:pPr>
            <a:r>
              <a:t>火土结合，就需要中项</a:t>
            </a:r>
          </a:p>
          <a:p>
            <a:pPr lvl="1">
              <a:buBlip>
                <a:blip r:embed="rId2"/>
              </a:buBlip>
            </a:pPr>
            <a:r>
              <a:t>立方次首尾项有两个比例中项，这就是水和气：火a</a:t>
            </a:r>
            <a:r>
              <a:rPr baseline="31999"/>
              <a:t>3</a:t>
            </a:r>
            <a:r>
              <a:t>, 气a</a:t>
            </a:r>
            <a:r>
              <a:rPr baseline="31999"/>
              <a:t>2</a:t>
            </a:r>
            <a:r>
              <a:t>b, 水ab</a:t>
            </a:r>
            <a:r>
              <a:rPr baseline="31999"/>
              <a:t>2</a:t>
            </a:r>
            <a:r>
              <a:t>, 土b</a:t>
            </a:r>
            <a:r>
              <a:rPr baseline="31999"/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世界躯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世界躯体</a:t>
            </a:r>
          </a:p>
        </p:txBody>
      </p:sp>
      <p:sp>
        <p:nvSpPr>
          <p:cNvPr id="244" name="世界是独一无二的球体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世界是独一无二的球体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球体具有最大的包容性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中心到边缘距离相等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彼此高度相似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无须眼睛五官四肢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自给自足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原地运动，始终如一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世界灵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世界灵魂</a:t>
            </a:r>
          </a:p>
        </p:txBody>
      </p:sp>
      <p:sp>
        <p:nvSpPr>
          <p:cNvPr id="247" name="灵魂=运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灵魂=运动</a:t>
            </a:r>
          </a:p>
          <a:p>
            <a:pPr>
              <a:buBlip>
                <a:blip r:embed="rId2"/>
              </a:buBlip>
            </a:pPr>
            <a:r>
              <a:t>宇宙的运动有相同运动和相异运动</a:t>
            </a:r>
          </a:p>
          <a:p>
            <a:pPr lvl="1">
              <a:buBlip>
                <a:blip r:embed="rId2"/>
              </a:buBlip>
            </a:pPr>
            <a:r>
              <a:t>相同运动：恒星天球的周日旋转运动</a:t>
            </a:r>
          </a:p>
          <a:p>
            <a:pPr lvl="1">
              <a:buBlip>
                <a:blip r:embed="rId2"/>
              </a:buBlip>
            </a:pPr>
            <a:r>
              <a:t>相异运动：行星的反向运动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四元素的生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四元素的生成</a:t>
            </a:r>
          </a:p>
        </p:txBody>
      </p:sp>
      <p:sp>
        <p:nvSpPr>
          <p:cNvPr id="250" name="由正方形分成两个等腰直角三角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由正方形分成两个等腰直角三角形</a:t>
            </a: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由之组成正立方体，是为</a:t>
            </a:r>
            <a:r>
              <a:rPr>
                <a:solidFill>
                  <a:srgbClr val="FF2600"/>
                </a:solidFill>
              </a:rPr>
              <a:t>土</a:t>
            </a:r>
            <a:r>
              <a:t>（最稳定）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由正三角形分成两个不等腰直角三角形</a:t>
            </a: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由之组成正四面体、八面体、二十面体，分别是</a:t>
            </a:r>
            <a:r>
              <a:rPr>
                <a:solidFill>
                  <a:srgbClr val="FF2600"/>
                </a:solidFill>
              </a:rPr>
              <a:t>火</a:t>
            </a:r>
            <a:r>
              <a:t>（最小最会动）、</a:t>
            </a:r>
            <a:r>
              <a:rPr>
                <a:solidFill>
                  <a:srgbClr val="FF2600"/>
                </a:solidFill>
              </a:rPr>
              <a:t>气</a:t>
            </a:r>
            <a:r>
              <a:t>、</a:t>
            </a:r>
            <a:r>
              <a:rPr>
                <a:solidFill>
                  <a:srgbClr val="FF2600"/>
                </a:solidFill>
              </a:rPr>
              <a:t>水</a:t>
            </a:r>
            <a:r>
              <a:t>（最大最不动）</a:t>
            </a:r>
          </a:p>
          <a:p>
            <a:pPr marL="333628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元素嬗变（根据构成三角形的数量）</a:t>
            </a: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1个水（20面体）可以变成1个火+2个气</a:t>
            </a: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2个火可以变成1个气</a:t>
            </a:r>
          </a:p>
          <a:p>
            <a:pPr lvl="1" marL="667257" indent="-333628" defTabSz="414781">
              <a:spcBef>
                <a:spcPts val="2100"/>
              </a:spcBef>
              <a:buBlip>
                <a:blip r:embed="rId2"/>
              </a:buBlip>
              <a:defRPr sz="2698"/>
            </a:pPr>
            <a:r>
              <a:t>2.5个气可以变成1个水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人的生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人的生成</a:t>
            </a:r>
          </a:p>
        </p:txBody>
      </p:sp>
      <p:sp>
        <p:nvSpPr>
          <p:cNvPr id="253" name="人类来自天上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人类来自天上</a:t>
            </a:r>
          </a:p>
          <a:p>
            <a:pPr>
              <a:buBlip>
                <a:blip r:embed="rId2"/>
              </a:buBlip>
            </a:pPr>
            <a:r>
              <a:t>头脑是理性所在地，下半身是欲望的</a:t>
            </a:r>
          </a:p>
          <a:p>
            <a:pPr>
              <a:buBlip>
                <a:blip r:embed="rId2"/>
              </a:buBlip>
            </a:pPr>
            <a:r>
              <a:t>女人由男人退化而来</a:t>
            </a:r>
          </a:p>
          <a:p>
            <a:pPr>
              <a:buBlip>
                <a:blip r:embed="rId2"/>
              </a:buBlip>
            </a:pPr>
            <a:r>
              <a:t>走兽是由不研究宇宙的人退化而来，他的头低着</a:t>
            </a:r>
          </a:p>
          <a:p>
            <a:pPr>
              <a:buBlip>
                <a:blip r:embed="rId2"/>
              </a:buBlip>
            </a:pPr>
            <a:r>
              <a:t>鸟是单纯而轻率的人退化而来，以为研究天就是跑到天上去看一看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影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影响</a:t>
            </a:r>
          </a:p>
        </p:txBody>
      </p:sp>
      <p:sp>
        <p:nvSpPr>
          <p:cNvPr id="256" name="现代科学是柏拉图对亚里士多德的胜利——柯瓦雷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现代科学是柏拉图对亚里士多德的胜利——柯瓦雷</a:t>
            </a:r>
          </a:p>
          <a:p>
            <a:pPr marL="437006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伽利略的自然数学化运动：数学是理解自然的关键</a:t>
            </a:r>
          </a:p>
          <a:p>
            <a:pPr lvl="1" marL="874013" indent="-437006" defTabSz="543305">
              <a:spcBef>
                <a:spcPts val="2700"/>
              </a:spcBef>
              <a:buBlip>
                <a:blip r:embed="rId2"/>
              </a:buBlip>
              <a:defRPr sz="3534"/>
            </a:pPr>
            <a:r>
              <a:t>哲学被写在宇宙这部永远呈现在我们眼前的大书上，但只有在学会并且掌握书写它的语言和字符之后，我们才能读懂这本书。这本书是用数学语言写成的，其字符是三角形、圆和其他几何图形，没有它们的帮助，我们连一个字也读不懂。——伽利略《试金者》（The Assayer）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亚里士多德物理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亚里士多德物理学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屏幕快照 2019-03-03 10.26.31.png" descr="屏幕快照 2019-03-03 10.26.31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568" r="0" b="568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04-21.JPG" descr="04-21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4650" y="829029"/>
            <a:ext cx="5703045" cy="8451858"/>
          </a:xfrm>
          <a:prstGeom prst="rect">
            <a:avLst/>
          </a:prstGeom>
        </p:spPr>
      </p:pic>
      <p:sp>
        <p:nvSpPr>
          <p:cNvPr id="261" name="亚里士多德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</a:t>
            </a:r>
          </a:p>
          <a:p>
            <a:pPr/>
            <a:r>
              <a:t>Aristotle</a:t>
            </a:r>
          </a:p>
          <a:p>
            <a:pPr>
              <a:defRPr sz="5000"/>
            </a:pPr>
            <a:r>
              <a:t>前384-前322</a:t>
            </a:r>
          </a:p>
        </p:txBody>
      </p:sp>
      <p:sp>
        <p:nvSpPr>
          <p:cNvPr id="262" name="生于斯塔吉拉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3455"/>
            </a:pPr>
            <a:r>
              <a:t>生于斯塔吉拉</a:t>
            </a:r>
          </a:p>
          <a:p>
            <a:pPr defTabSz="560831">
              <a:defRPr sz="3455"/>
            </a:pPr>
            <a:r>
              <a:t>前367年，17岁到雅典</a:t>
            </a:r>
          </a:p>
          <a:p>
            <a:pPr defTabSz="560831">
              <a:defRPr sz="3455"/>
            </a:pPr>
            <a:r>
              <a:t>入柏拉图学园凡20年</a:t>
            </a:r>
          </a:p>
          <a:p>
            <a:pPr defTabSz="560831">
              <a:defRPr sz="3455"/>
            </a:pPr>
            <a:r>
              <a:t>前343-340，教授亚历山大</a:t>
            </a:r>
          </a:p>
          <a:p>
            <a:pPr defTabSz="560831">
              <a:defRPr sz="3455"/>
            </a:pPr>
            <a:r>
              <a:t>前335年回雅典办吕克昂学园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亚里士多德与柏拉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亚里士多德与柏拉图</a:t>
            </a:r>
          </a:p>
        </p:txBody>
      </p:sp>
      <p:sp>
        <p:nvSpPr>
          <p:cNvPr id="265" name="苏格拉底-柏拉图-亚里士多德的共同点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苏格拉底-柏拉图-亚里士多德的共同点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知识优位：知识是理解世界的唯一道路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概念优位：唯有概念构造的知识才是真知识</a:t>
            </a:r>
          </a:p>
          <a:p>
            <a:pPr lvl="2" marL="126872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个别上升到一般</a:t>
            </a:r>
          </a:p>
          <a:p>
            <a:pPr lvl="2" marL="126872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概念的内在演绎（证明）构成知识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形式（eidos)是理解事物的关键</a:t>
            </a:r>
          </a:p>
          <a:p>
            <a:pPr lvl="1" marL="845819" indent="-422909" defTabSz="525779">
              <a:spcBef>
                <a:spcPts val="2700"/>
              </a:spcBef>
              <a:buBlip>
                <a:blip r:embed="rId2"/>
              </a:buBlip>
              <a:defRPr sz="3420"/>
            </a:pPr>
            <a:r>
              <a:t>形式即目的，起引导作用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亚里士多德的独特之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亚里士多德的独特之处</a:t>
            </a:r>
          </a:p>
        </p:txBody>
      </p:sp>
      <p:sp>
        <p:nvSpPr>
          <p:cNvPr id="268" name="吾爱吾师、吾尤爱真理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9531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吾爱吾师、吾尤爱真理</a:t>
            </a:r>
          </a:p>
          <a:p>
            <a:pPr marL="319531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柏拉图：感性知觉世界是不真实的，唯有独立自存的理念（相、形式）才是真实的。有宇宙论，无物理学。</a:t>
            </a:r>
          </a:p>
          <a:p>
            <a:pPr marL="319531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亚里士多德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形式存在于事物之中（而不是之外之上），不能脱离事物独自存在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感性知觉世界是真实的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由经验出发可以达成知识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演绎与归纳同样重要</a:t>
            </a:r>
          </a:p>
          <a:p>
            <a:pPr lvl="1" marL="639063" indent="-319531" defTabSz="397256">
              <a:spcBef>
                <a:spcPts val="2000"/>
              </a:spcBef>
              <a:buBlip>
                <a:blip r:embed="rId2"/>
              </a:buBlip>
              <a:defRPr sz="2584"/>
            </a:pPr>
            <a:r>
              <a:t>重视逻辑胜过数学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亚里士多德物理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亚里士多德物理学</a:t>
            </a:r>
          </a:p>
        </p:txBody>
      </p:sp>
      <p:sp>
        <p:nvSpPr>
          <p:cNvPr id="271" name="自然哲学/物理学（physics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自然哲学/物理学（physics）</a:t>
            </a:r>
          </a:p>
          <a:p>
            <a:pPr lvl="1">
              <a:buBlip>
                <a:blip r:embed="rId2"/>
              </a:buBlip>
            </a:pPr>
            <a:r>
              <a:t>关于“自然”（physis）的理论</a:t>
            </a:r>
          </a:p>
          <a:p>
            <a:pPr lvl="1">
              <a:buBlip>
                <a:blip r:embed="rId2"/>
              </a:buBlip>
            </a:pPr>
            <a:r>
              <a:t>关于自然物之“原因”（cause）的理论</a:t>
            </a:r>
          </a:p>
          <a:p>
            <a:pPr>
              <a:buBlip>
                <a:blip r:embed="rId2"/>
              </a:buBlip>
            </a:pPr>
            <a:r>
              <a:t>自然：自然物之本质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亚里士多德物理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亚里士多德物理学</a:t>
            </a:r>
          </a:p>
        </p:txBody>
      </p:sp>
      <p:sp>
        <p:nvSpPr>
          <p:cNvPr id="274" name="自然物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自然物：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拥有“自己”的事物（相对于“技术物”）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运动之物（相对于“理念”）</a:t>
            </a:r>
          </a:p>
          <a:p>
            <a:pPr marL="451104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运动：潜能（potentiality）到现实(actuality)的转变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潜能是纯质料</a:t>
            </a:r>
          </a:p>
          <a:p>
            <a:pPr lvl="1" marL="902208" indent="-451104" defTabSz="560831">
              <a:spcBef>
                <a:spcPts val="2800"/>
              </a:spcBef>
              <a:buBlip>
                <a:blip r:embed="rId2"/>
              </a:buBlip>
              <a:defRPr sz="3648"/>
            </a:pPr>
            <a:r>
              <a:t>现实是纯形式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亚里士多德物理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亚里士多德物理学</a:t>
            </a:r>
          </a:p>
        </p:txBody>
      </p:sp>
      <p:sp>
        <p:nvSpPr>
          <p:cNvPr id="277" name="四元素(four elements)：土（冷+干）、水（冷+湿）、气（热+湿）、火（热+干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四元素(four elements)：土（冷+干）、水（冷+湿）、气（热+湿）、火（热+干）</a:t>
            </a:r>
          </a:p>
          <a:p>
            <a:pPr>
              <a:buBlip>
                <a:blip r:embed="rId2"/>
              </a:buBlip>
            </a:pPr>
            <a:r>
              <a:t>四因(four causes)：质料因(material)、形式因(formal)、动力因(efficient)、目的因(final)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亚里士多德物理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亚里士多德物理学</a:t>
            </a:r>
          </a:p>
        </p:txBody>
      </p:sp>
      <p:sp>
        <p:nvSpPr>
          <p:cNvPr id="280" name="自然运动(natural motion): 朝向自然位置的运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自然运动(natural motion): 朝向自然位置的运动</a:t>
            </a:r>
          </a:p>
          <a:p>
            <a:pPr>
              <a:buBlip>
                <a:blip r:embed="rId2"/>
              </a:buBlip>
            </a:pPr>
            <a:r>
              <a:t>受迫运动(violent motion): 背离自然位置的运动</a:t>
            </a:r>
          </a:p>
          <a:p>
            <a:pPr>
              <a:buBlip>
                <a:blip r:embed="rId2"/>
              </a:buBlip>
            </a:pPr>
            <a:r>
              <a:t>自然位置（topos, place）: 因“本性”应在的位置</a:t>
            </a:r>
          </a:p>
          <a:p>
            <a:pPr lvl="1">
              <a:buBlip>
                <a:blip r:embed="rId2"/>
              </a:buBlip>
              <a:defRPr sz="3400"/>
            </a:pPr>
            <a:r>
              <a:t>土、水在“下”</a:t>
            </a:r>
          </a:p>
          <a:p>
            <a:pPr lvl="1">
              <a:buBlip>
                <a:blip r:embed="rId2"/>
              </a:buBlip>
              <a:defRPr sz="3400"/>
            </a:pPr>
            <a:r>
              <a:t>气、火在“上”</a:t>
            </a:r>
          </a:p>
          <a:p>
            <a:pPr lvl="1">
              <a:buBlip>
                <a:blip r:embed="rId2"/>
              </a:buBlip>
              <a:defRPr sz="3400"/>
            </a:pPr>
            <a:r>
              <a:t>绝对参照系（原点是地心）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亚里士多德物理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亚里士多德物理学</a:t>
            </a:r>
          </a:p>
        </p:txBody>
      </p:sp>
      <p:sp>
        <p:nvSpPr>
          <p:cNvPr id="283" name="非数学化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非数学化</a:t>
            </a:r>
          </a:p>
          <a:p>
            <a:pPr>
              <a:buBlip>
                <a:blip r:embed="rId2"/>
              </a:buBlip>
            </a:pPr>
            <a:r>
              <a:t>非实验化</a:t>
            </a:r>
          </a:p>
          <a:p>
            <a:pPr>
              <a:buBlip>
                <a:blip r:embed="rId2"/>
              </a:buBlip>
            </a:pPr>
            <a:r>
              <a:t>与宇宙论配合：地心体系、五元素（土水气火+以太）</a:t>
            </a:r>
          </a:p>
          <a:p>
            <a:pPr>
              <a:buBlip>
                <a:blip r:embed="rId2"/>
              </a:buBlip>
            </a:pPr>
            <a:r>
              <a:t>范畴的逻辑体系而非数学体系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亚里士多德物理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亚里士多德物理学</a:t>
            </a:r>
          </a:p>
        </p:txBody>
      </p:sp>
      <p:sp>
        <p:nvSpPr>
          <p:cNvPr id="286" name="落体问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落体问题</a:t>
            </a:r>
          </a:p>
          <a:p>
            <a:pPr lvl="1">
              <a:buBlip>
                <a:blip r:embed="rId2"/>
              </a:buBlip>
            </a:pPr>
            <a:r>
              <a:t>重性越多，物体下落越快</a:t>
            </a:r>
          </a:p>
          <a:p>
            <a:pPr>
              <a:buBlip>
                <a:blip r:embed="rId2"/>
              </a:buBlip>
            </a:pPr>
            <a:r>
              <a:t>抛物体问题</a:t>
            </a:r>
          </a:p>
          <a:p>
            <a:pPr lvl="1">
              <a:buBlip>
                <a:blip r:embed="rId2"/>
              </a:buBlip>
            </a:pPr>
            <a:r>
              <a:t>外力的缺失</a:t>
            </a:r>
          </a:p>
          <a:p>
            <a:pPr>
              <a:buBlip>
                <a:blip r:embed="rId2"/>
              </a:buBlip>
            </a:pPr>
            <a:r>
              <a:t>虚空问题</a:t>
            </a:r>
          </a:p>
          <a:p>
            <a:pPr lvl="1">
              <a:buBlip>
                <a:blip r:embed="rId2"/>
              </a:buBlip>
            </a:pPr>
            <a:r>
              <a:t>反对原子论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小结：自然之哲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小结：自然之哲学</a:t>
            </a:r>
          </a:p>
        </p:txBody>
      </p:sp>
      <p:sp>
        <p:nvSpPr>
          <p:cNvPr id="289" name="前苏格拉底哲学家：自然哲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前苏格拉底哲学家：自然哲学</a:t>
            </a:r>
          </a:p>
          <a:p>
            <a:pPr lvl="1">
              <a:buBlip>
                <a:blip r:embed="rId2"/>
              </a:buBlip>
            </a:pPr>
            <a:r>
              <a:t>自然：事物之“自（己）性”</a:t>
            </a:r>
          </a:p>
          <a:p>
            <a:pPr>
              <a:buBlip>
                <a:blip r:embed="rId2"/>
              </a:buBlip>
            </a:pPr>
            <a:r>
              <a:t>柏拉图：无自然哲学（理式在彼岸）</a:t>
            </a:r>
          </a:p>
          <a:p>
            <a:pPr lvl="1">
              <a:buBlip>
                <a:blip r:embed="rId2"/>
              </a:buBlip>
            </a:pPr>
            <a:r>
              <a:t>事物与事物自己（理式，eidos, idea）相分裂</a:t>
            </a:r>
          </a:p>
          <a:p>
            <a:pPr>
              <a:buBlip>
                <a:blip r:embed="rId2"/>
              </a:buBlip>
            </a:pPr>
            <a:r>
              <a:t>亚里士多德：重建自然哲学（理式在事物中）</a:t>
            </a:r>
          </a:p>
          <a:p>
            <a:pPr lvl="1">
              <a:buBlip>
                <a:blip r:embed="rId2"/>
              </a:buBlip>
            </a:pPr>
            <a:r>
              <a:t>自然物即运动变化的事物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militus.png" descr="militus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1384" t="0" r="1384" b="0"/>
          <a:stretch>
            <a:fillRect/>
          </a:stretch>
        </p:blipFill>
        <p:spPr>
          <a:xfrm>
            <a:off x="0" y="11430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思考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思考题</a:t>
            </a:r>
          </a:p>
        </p:txBody>
      </p:sp>
      <p:sp>
        <p:nvSpPr>
          <p:cNvPr id="292" name="为什么在古代希腊“运动”成为一个问题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为什么在古代希腊“运动”成为一个问题？</a:t>
            </a:r>
          </a:p>
          <a:p>
            <a:pPr>
              <a:buBlip>
                <a:blip r:embed="rId2"/>
              </a:buBlip>
            </a:pPr>
            <a:r>
              <a:t>柏拉图的创世观念与基督教的创世观念有何不同？</a:t>
            </a:r>
          </a:p>
          <a:p>
            <a:pPr>
              <a:buBlip>
                <a:blip r:embed="rId2"/>
              </a:buBlip>
            </a:pPr>
            <a:r>
              <a:t>什么是亚里士多德的运动概念？</a:t>
            </a:r>
          </a:p>
          <a:p>
            <a:pPr>
              <a:buBlip>
                <a:blip r:embed="rId2"/>
              </a:buBlip>
            </a:pPr>
            <a:r>
              <a:t>亚里士多德的物理学与现代物理学的突出不同是什么？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Miletos_stadsplan_400的副本.jpg" descr="Miletos_stadsplan_400的副本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9458" y="0"/>
            <a:ext cx="7605883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04-5米利都剧场.JPG" descr="04-5米利都剧场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428923"/>
            <a:ext cx="13004800" cy="68957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米利都三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米利都三杰</a:t>
            </a:r>
          </a:p>
        </p:txBody>
      </p:sp>
      <p:sp>
        <p:nvSpPr>
          <p:cNvPr id="146" name="泰勒斯（Thales, 约前585年）：万物源于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泰勒斯（Thales, 约前585年）：万物源于水</a:t>
            </a:r>
          </a:p>
          <a:p>
            <a:pPr>
              <a:buBlip>
                <a:blip r:embed="rId2"/>
              </a:buBlip>
            </a:pPr>
            <a:r>
              <a:t>阿那克西曼德（Anaximander，约前565年）：万物源于阿派让（apeiron，无定）</a:t>
            </a:r>
          </a:p>
          <a:p>
            <a:pPr>
              <a:buBlip>
                <a:blip r:embed="rId2"/>
              </a:buBlip>
            </a:pPr>
            <a:r>
              <a:t>阿那克西米尼（Anaximenes, 约前545年）：万物源于气</a:t>
            </a:r>
          </a:p>
          <a:p>
            <a:pPr>
              <a:buBlip>
                <a:blip r:embed="rId2"/>
              </a:buBlip>
            </a:pPr>
            <a:r>
              <a:t>三人观点各各不同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